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3" d="100"/>
          <a:sy n="53" d="100"/>
        </p:scale>
        <p:origin x="92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10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agenda</a:t>
            </a:r>
          </a:p>
        </p:txBody>
      </p:sp>
      <p:sp>
        <p:nvSpPr>
          <p:cNvPr id="11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Feitinformatie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Toekenning</a:t>
            </a:r>
          </a:p>
        </p:txBody>
      </p:sp>
      <p:sp>
        <p:nvSpPr>
          <p:cNvPr id="13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chaal salade met gebakken rijst, gekookte eieren en eetstokje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7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8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10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_BcMXgws6Y?feature=oembed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schooltv.nl/item/energie-in-en-rondom-het-hui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maken.wikiwijs.nl/93903?classId=9e5a7851-5de1-4457-bfe9-d4673a4d8c11#!page-28371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>
            <a:off x="-22844" y="6504605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Middel 1HW.png" descr="Middel 1H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74" y="4943982"/>
            <a:ext cx="11830919" cy="1183091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Jij maakt het verschil"/>
          <p:cNvSpPr txBox="1">
            <a:spLocks noGrp="1"/>
          </p:cNvSpPr>
          <p:nvPr>
            <p:ph type="ctrTitle"/>
          </p:nvPr>
        </p:nvSpPr>
        <p:spPr>
          <a:xfrm>
            <a:off x="936456" y="1951389"/>
            <a:ext cx="8344835" cy="5985186"/>
          </a:xfrm>
          <a:prstGeom prst="rect">
            <a:avLst/>
          </a:prstGeom>
        </p:spPr>
        <p:txBody>
          <a:bodyPr/>
          <a:lstStyle>
            <a:lvl1pPr>
              <a:defRPr sz="14700" b="0" spc="-293">
                <a:solidFill>
                  <a:srgbClr val="E30613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lvl1pPr>
          </a:lstStyle>
          <a:p>
            <a:r>
              <a:rPr dirty="0" err="1"/>
              <a:t>Jij</a:t>
            </a:r>
            <a:r>
              <a:rPr dirty="0"/>
              <a:t> </a:t>
            </a:r>
            <a:r>
              <a:rPr dirty="0" err="1"/>
              <a:t>maakt</a:t>
            </a:r>
            <a:r>
              <a:rPr dirty="0"/>
              <a:t> het </a:t>
            </a:r>
            <a:r>
              <a:rPr dirty="0" err="1"/>
              <a:t>verschil</a:t>
            </a:r>
            <a:endParaRPr dirty="0"/>
          </a:p>
        </p:txBody>
      </p:sp>
      <p:sp>
        <p:nvSpPr>
          <p:cNvPr id="175" name="Wereld 1…"/>
          <p:cNvSpPr txBox="1">
            <a:spLocks noGrp="1"/>
          </p:cNvSpPr>
          <p:nvPr>
            <p:ph type="subTitle" sz="quarter" idx="1"/>
          </p:nvPr>
        </p:nvSpPr>
        <p:spPr>
          <a:xfrm>
            <a:off x="1198002" y="9350457"/>
            <a:ext cx="21971001" cy="1905001"/>
          </a:xfrm>
          <a:prstGeom prst="rect">
            <a:avLst/>
          </a:prstGeom>
        </p:spPr>
        <p:txBody>
          <a:bodyPr/>
          <a:lstStyle/>
          <a:p>
            <a:pPr>
              <a:defRPr b="0">
                <a:solidFill>
                  <a:srgbClr val="E30613"/>
                </a:solidFill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dirty="0" err="1">
                <a:latin typeface="Museo Sans 700"/>
                <a:ea typeface="Museo Sans 700"/>
                <a:cs typeface="Museo Sans 700"/>
                <a:sym typeface="Museo Sans 700"/>
              </a:rPr>
              <a:t>Wereld</a:t>
            </a:r>
            <a:r>
              <a:rPr dirty="0">
                <a:latin typeface="Museo Sans 700"/>
                <a:ea typeface="Museo Sans 700"/>
                <a:cs typeface="Museo Sans 700"/>
                <a:sym typeface="Museo Sans 700"/>
              </a:rPr>
              <a:t> </a:t>
            </a: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5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  <a:p>
            <a:pPr>
              <a:defRPr b="0">
                <a:solidFill>
                  <a:srgbClr val="E30613"/>
                </a:solidFill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/>
              <a:t>Energie, water &amp; veiligheid</a:t>
            </a:r>
            <a:endParaRPr dirty="0"/>
          </a:p>
        </p:txBody>
      </p:sp>
      <p:pic>
        <p:nvPicPr>
          <p:cNvPr id="17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5521" y="-238637"/>
            <a:ext cx="5586205" cy="7096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Afbeelding" descr="Afbeeld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215" y="11721807"/>
            <a:ext cx="16032567" cy="293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Marieke Peppelman, Algemeen directeur het Westeraam"/>
          <p:cNvSpPr txBox="1">
            <a:spLocks noGrp="1"/>
          </p:cNvSpPr>
          <p:nvPr>
            <p:ph type="body" idx="21"/>
          </p:nvPr>
        </p:nvSpPr>
        <p:spPr>
          <a:xfrm>
            <a:off x="1198000" y="12244203"/>
            <a:ext cx="21971003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>
              <a:defRPr b="0">
                <a:solidFill>
                  <a:srgbClr val="E32013"/>
                </a:solidFill>
                <a:latin typeface="Museo Sans 300"/>
                <a:ea typeface="Museo Sans 300"/>
                <a:cs typeface="Museo Sans 300"/>
                <a:sym typeface="Museo Sans 300"/>
              </a:defRPr>
            </a:lvl1pPr>
          </a:lstStyle>
          <a:p>
            <a:endParaRPr dirty="0"/>
          </a:p>
        </p:txBody>
      </p:sp>
      <p:pic>
        <p:nvPicPr>
          <p:cNvPr id="3" name="Afbeelding 2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0B361C3E-FB88-872F-DC5A-6CF92E931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67" y="-554263"/>
            <a:ext cx="11686223" cy="11151558"/>
          </a:xfrm>
          <a:prstGeom prst="rect">
            <a:avLst/>
          </a:prstGeom>
        </p:spPr>
      </p:pic>
      <p:pic>
        <p:nvPicPr>
          <p:cNvPr id="5" name="Afbeelding 4" descr="Afbeelding met kunst, ontwerp, patroon&#10;&#10;Automatisch gegenereerde beschrijving">
            <a:extLst>
              <a:ext uri="{FF2B5EF4-FFF2-40B4-BE49-F238E27FC236}">
                <a16:creationId xmlns:a16="http://schemas.microsoft.com/office/drawing/2014/main" id="{81817D1A-87A5-5102-406B-BE6199286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521" y="5011047"/>
            <a:ext cx="7765895" cy="78701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Voorbeelden </a:t>
            </a:r>
            <a:r>
              <a:rPr lang="nl-NL" dirty="0" err="1">
                <a:latin typeface="Museo Sans 700"/>
                <a:ea typeface="Museo Sans 700"/>
                <a:cs typeface="Museo Sans 700"/>
                <a:sym typeface="Museo Sans 700"/>
              </a:rPr>
              <a:t>mindmaps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pic>
        <p:nvPicPr>
          <p:cNvPr id="2" name="Picture 4" descr="Zo maak je een mindmap - Leer.tips">
            <a:extLst>
              <a:ext uri="{FF2B5EF4-FFF2-40B4-BE49-F238E27FC236}">
                <a16:creationId xmlns:a16="http://schemas.microsoft.com/office/drawing/2014/main" id="{C2229F07-0995-506F-E6A2-33F3B7DD7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499" y="4236686"/>
            <a:ext cx="11829267" cy="8256012"/>
          </a:xfrm>
          <a:prstGeom prst="rect">
            <a:avLst/>
          </a:prstGeom>
        </p:spPr>
      </p:pic>
      <p:pic>
        <p:nvPicPr>
          <p:cNvPr id="6" name="Content Placeholder 3" descr="Hoe maak je een mindmap Tony Buzan Woordspin">
            <a:extLst>
              <a:ext uri="{FF2B5EF4-FFF2-40B4-BE49-F238E27FC236}">
                <a16:creationId xmlns:a16="http://schemas.microsoft.com/office/drawing/2014/main" id="{131498D5-246D-5EB5-5B83-5096902072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7280" y="4236685"/>
            <a:ext cx="5904106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6779291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 err="1">
                <a:latin typeface="Museo Sans 700"/>
                <a:ea typeface="Museo Sans 700"/>
                <a:cs typeface="Museo Sans 700"/>
                <a:sym typeface="Museo Sans 700"/>
              </a:rPr>
              <a:t>Mindmap</a:t>
            </a: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 maken wat moet erin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Wat moet erin?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Minimaal 5 afbeeldingen uit een tijdschrift.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Minimaal 5 woorden die inhoudelijk gaan over het onderwerp</a:t>
            </a:r>
            <a:b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</a:br>
            <a:r>
              <a:rPr lang="nl-NL" b="0" i="0" dirty="0">
                <a:solidFill>
                  <a:srgbClr val="E32013"/>
                </a:solidFill>
                <a:effectLst/>
                <a:latin typeface="Museo Sans 500" panose="02000000000000000000" pitchFamily="50" charset="0"/>
              </a:rPr>
              <a:t>• Bij elk woord minimaal 3 woorden die daarbij </a:t>
            </a:r>
            <a:r>
              <a:rPr lang="nl-NL" b="0" i="0" dirty="0" err="1">
                <a:solidFill>
                  <a:srgbClr val="E32013"/>
                </a:solidFill>
                <a:effectLst/>
                <a:latin typeface="Museo Sans 500" panose="02000000000000000000" pitchFamily="50" charset="0"/>
              </a:rPr>
              <a:t>passsen</a:t>
            </a:r>
            <a:endParaRPr lang="nl-NL" b="0" i="0" dirty="0">
              <a:solidFill>
                <a:srgbClr val="E32013"/>
              </a:solidFill>
              <a:effectLst/>
              <a:latin typeface="Museo Sans 500" panose="02000000000000000000" pitchFamily="50" charset="0"/>
            </a:endParaRP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Minimaal 2 tekeningen. Je mag ook afbeeldingen van internet natekenen.</a:t>
            </a:r>
          </a:p>
          <a:p>
            <a:pPr marL="0" indent="0">
              <a:buNone/>
            </a:pPr>
            <a:r>
              <a:rPr lang="nl-NL" b="1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Wat hebben we nodig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A3 papier per duo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Schaar en lijm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Stiften en potloden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Tijdschriften om plaatjes uit te knippen</a:t>
            </a: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22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Aan de slag!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Jullie hebben hier ongeveer 45 minuten de tijd voor.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Daarna gaan we de </a:t>
            </a:r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mindmaps</a:t>
            </a: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 aan elkaar presenteren.</a:t>
            </a: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3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 err="1">
                <a:latin typeface="Museo Sans 700"/>
                <a:ea typeface="Museo Sans 700"/>
                <a:cs typeface="Museo Sans 700"/>
                <a:sym typeface="Museo Sans 700"/>
              </a:rPr>
              <a:t>Mindmap</a:t>
            </a: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 presenteren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E32013"/>
                </a:solidFill>
                <a:latin typeface="Museo Sans 500" panose="02000000000000000000" pitchFamily="50" charset="0"/>
              </a:rPr>
              <a:t>Vertel het volgende in jullie presentatie:</a:t>
            </a:r>
            <a:br>
              <a:rPr lang="nl-NL" b="1" dirty="0">
                <a:solidFill>
                  <a:srgbClr val="E32013"/>
                </a:solidFill>
                <a:latin typeface="Museo Sans 500" panose="02000000000000000000" pitchFamily="50" charset="0"/>
              </a:rPr>
            </a:br>
            <a:endParaRPr lang="nl-NL" b="1" dirty="0">
              <a:solidFill>
                <a:srgbClr val="E32013"/>
              </a:solidFill>
              <a:latin typeface="Museo Sans 500" panose="02000000000000000000" pitchFamily="50" charset="0"/>
              <a:ea typeface="Calibri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Waarom heb je voor dit onderwerp gekozen?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ea typeface="Calibri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Welke vragen hoorden bij dit onderwerp?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ea typeface="Calibri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Hoe zien we de vragen en antwoorden terug in de </a:t>
            </a:r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</a:rPr>
              <a:t>mindmap</a:t>
            </a: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?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ea typeface="Calibri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Wat is het belangrijkste waar jullie achter gekomen zijn? Noem minstens 2 dingen. 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ea typeface="Calibri"/>
              <a:cs typeface="Calibri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4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De reisleider deelt het boekje ‘</a:t>
            </a:r>
            <a:r>
              <a:rPr lang="nl-NL" i="1" dirty="0">
                <a:solidFill>
                  <a:srgbClr val="E32013"/>
                </a:solidFill>
                <a:latin typeface="Museo Sans 500" panose="02000000000000000000" pitchFamily="50" charset="0"/>
              </a:rPr>
              <a:t>Energie </a:t>
            </a:r>
            <a:r>
              <a:rPr lang="nl-NL" i="1" u="sng" dirty="0">
                <a:solidFill>
                  <a:srgbClr val="E32013"/>
                </a:solidFill>
                <a:latin typeface="Museo Sans 500" panose="02000000000000000000" pitchFamily="50" charset="0"/>
              </a:rPr>
              <a:t>speurtocht</a:t>
            </a:r>
            <a:r>
              <a:rPr lang="nl-NL" i="1" dirty="0">
                <a:solidFill>
                  <a:srgbClr val="E32013"/>
                </a:solidFill>
                <a:latin typeface="Museo Sans 500" panose="02000000000000000000" pitchFamily="50" charset="0"/>
              </a:rPr>
              <a:t> home</a:t>
            </a: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’ uit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Je werkt alleen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45 min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Lees de opdrachten goed door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Sommige onderdelen kun je nu tijdens de les al beantwoorden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De rest maak je thuis</a:t>
            </a:r>
          </a:p>
          <a:p>
            <a:endParaRPr lang="nl-NL" dirty="0">
              <a:solidFill>
                <a:srgbClr val="E32013"/>
              </a:solidFill>
              <a:latin typeface="Museo Sans 500" panose="02000000000000000000" pitchFamily="50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nl-NL" b="1" dirty="0">
                <a:solidFill>
                  <a:srgbClr val="E32013"/>
                </a:solidFill>
                <a:latin typeface="Museo Sans 500" panose="02000000000000000000" pitchFamily="50" charset="0"/>
                <a:sym typeface="Wingdings" panose="05000000000000000000" pitchFamily="2" charset="2"/>
              </a:rPr>
              <a:t>Volgende les lever je je boekje in</a:t>
            </a:r>
            <a:endParaRPr lang="nl-NL" b="1" dirty="0">
              <a:solidFill>
                <a:srgbClr val="E32013"/>
              </a:solidFill>
              <a:latin typeface="Museo Sans 500" panose="02000000000000000000" pitchFamily="50" charset="0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Nu ga je op onderzoek hoe het met de energie in jouw huis is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</p:spTree>
    <p:extLst>
      <p:ext uri="{BB962C8B-B14F-4D97-AF65-F5344CB8AC3E}">
        <p14:creationId xmlns:p14="http://schemas.microsoft.com/office/powerpoint/2010/main" val="1560266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Reisleider deelt exit-tickets uit</a:t>
            </a:r>
            <a:endParaRPr lang="nl-NL" b="1" dirty="0">
              <a:solidFill>
                <a:srgbClr val="E32013"/>
              </a:solidFill>
              <a:latin typeface="Museo Sans 500" panose="02000000000000000000" pitchFamily="50" charset="0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Afronden van de les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4BAD7D-15B0-B3B1-9D2C-857ABDF3BF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4" t="29977" r="36773" b="37985"/>
          <a:stretch/>
        </p:blipFill>
        <p:spPr>
          <a:xfrm>
            <a:off x="1206499" y="5252078"/>
            <a:ext cx="9199373" cy="58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46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Wereld 5, Expeditie 1 </a:t>
            </a:r>
            <a:r>
              <a:rPr lang="nl-NL" dirty="0" err="1">
                <a:latin typeface="Museo Sans 700"/>
                <a:ea typeface="Museo Sans 700"/>
                <a:cs typeface="Museo Sans 700"/>
                <a:sym typeface="Museo Sans 700"/>
              </a:rPr>
              <a:t>Lesblok</a:t>
            </a: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 – </a:t>
            </a:r>
            <a:r>
              <a:rPr lang="nl-NL" dirty="0" err="1">
                <a:latin typeface="Museo Sans 700"/>
                <a:ea typeface="Museo Sans 700"/>
                <a:cs typeface="Museo Sans 700"/>
                <a:sym typeface="Museo Sans 700"/>
              </a:rPr>
              <a:t>Engergieverbruik</a:t>
            </a: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 thuis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Zelfstandig lezen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Hoeveel energie verbruikt een huis?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Uitleg opdracht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Radje draaien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ea typeface="Calibri"/>
                <a:cs typeface="Calibri"/>
              </a:rPr>
              <a:t>Duo vormen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Kaartjes uitdelen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  <a:p>
            <a:pPr lvl="1"/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</a:rPr>
              <a:t>Mindmap</a:t>
            </a: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 maken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  <a:p>
            <a:pPr lvl="1"/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Klassikaal presenteren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Afsluiting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Hoe werkte het wereldonderwijs ook alweer?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xfrm>
            <a:off x="18469031" y="5819772"/>
            <a:ext cx="3054604" cy="7129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Vorige les</a:t>
            </a: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C7C2E740-AB3E-9C9C-1ECB-A0EE387D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9" y="3326668"/>
            <a:ext cx="16554619" cy="93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Pijl: rechts 50">
            <a:extLst>
              <a:ext uri="{FF2B5EF4-FFF2-40B4-BE49-F238E27FC236}">
                <a16:creationId xmlns:a16="http://schemas.microsoft.com/office/drawing/2014/main" id="{C81B3A79-F81D-5676-0907-373A9DCAF53A}"/>
              </a:ext>
            </a:extLst>
          </p:cNvPr>
          <p:cNvSpPr/>
          <p:nvPr/>
        </p:nvSpPr>
        <p:spPr>
          <a:xfrm rot="11930962">
            <a:off x="14510888" y="4772665"/>
            <a:ext cx="3558603" cy="1651420"/>
          </a:xfrm>
          <a:prstGeom prst="rightArrow">
            <a:avLst/>
          </a:prstGeom>
          <a:solidFill>
            <a:srgbClr val="E3201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Pijl: rechts 51">
            <a:extLst>
              <a:ext uri="{FF2B5EF4-FFF2-40B4-BE49-F238E27FC236}">
                <a16:creationId xmlns:a16="http://schemas.microsoft.com/office/drawing/2014/main" id="{00F43763-3071-1E69-0024-B5EFD79401D5}"/>
              </a:ext>
            </a:extLst>
          </p:cNvPr>
          <p:cNvSpPr/>
          <p:nvPr/>
        </p:nvSpPr>
        <p:spPr>
          <a:xfrm rot="10097459">
            <a:off x="14311231" y="7226569"/>
            <a:ext cx="3801593" cy="1651420"/>
          </a:xfrm>
          <a:prstGeom prst="rightArrow">
            <a:avLst/>
          </a:prstGeom>
          <a:solidFill>
            <a:srgbClr val="E3201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Lorem ipsum dolor sit amet…">
            <a:extLst>
              <a:ext uri="{FF2B5EF4-FFF2-40B4-BE49-F238E27FC236}">
                <a16:creationId xmlns:a16="http://schemas.microsoft.com/office/drawing/2014/main" id="{C3B7B23F-1467-155C-EB30-1F4E69EA28C2}"/>
              </a:ext>
            </a:extLst>
          </p:cNvPr>
          <p:cNvSpPr txBox="1">
            <a:spLocks/>
          </p:cNvSpPr>
          <p:nvPr/>
        </p:nvSpPr>
        <p:spPr>
          <a:xfrm>
            <a:off x="18469030" y="6954663"/>
            <a:ext cx="5482352" cy="213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Vandaag starten we met expeditie 1</a:t>
            </a:r>
          </a:p>
        </p:txBody>
      </p:sp>
    </p:spTree>
    <p:extLst>
      <p:ext uri="{BB962C8B-B14F-4D97-AF65-F5344CB8AC3E}">
        <p14:creationId xmlns:p14="http://schemas.microsoft.com/office/powerpoint/2010/main" val="30078858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In stilte lezen – 15 min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Tekst: Een kleine geschiedenis van de mens door dierenogen</a:t>
            </a: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044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Hoeveel energie verbruik je thuis?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19204110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Je gaat een klein onderzoekje uitvoeren over het energieverbruik in jouw huis. Dat doe je met behulp van een schoolplaat op </a:t>
            </a:r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schooltv</a:t>
            </a: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.</a:t>
            </a:r>
          </a:p>
        </p:txBody>
      </p:sp>
      <p:pic>
        <p:nvPicPr>
          <p:cNvPr id="2" name="Picture 2" descr="Energie in en rondom het huis | Schooltv">
            <a:extLst>
              <a:ext uri="{FF2B5EF4-FFF2-40B4-BE49-F238E27FC236}">
                <a16:creationId xmlns:a16="http://schemas.microsoft.com/office/drawing/2014/main" id="{A0E0701C-3024-2B19-37F3-A2F62F6A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14" y="5926849"/>
            <a:ext cx="11706681" cy="65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99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Iedereen krijgt één onderdeel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11339068" cy="82560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Draai aan het rad om je onderwerp te bepalen.</a:t>
            </a:r>
            <a:b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</a:b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De onderwerpen zijn: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Zonnepanelen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De douche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De auto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Afval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Windturbine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Energiebronnen van de toekomst</a:t>
            </a:r>
          </a:p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Isolatie</a:t>
            </a:r>
          </a:p>
        </p:txBody>
      </p:sp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sp>
        <p:nvSpPr>
          <p:cNvPr id="2" name="Lorem ipsum dolor sit amet…">
            <a:extLst>
              <a:ext uri="{FF2B5EF4-FFF2-40B4-BE49-F238E27FC236}">
                <a16:creationId xmlns:a16="http://schemas.microsoft.com/office/drawing/2014/main" id="{90EA30B2-3939-E37F-11BA-C81FF27A63CF}"/>
              </a:ext>
            </a:extLst>
          </p:cNvPr>
          <p:cNvSpPr txBox="1">
            <a:spLocks/>
          </p:cNvSpPr>
          <p:nvPr/>
        </p:nvSpPr>
        <p:spPr>
          <a:xfrm>
            <a:off x="10430255" y="5608286"/>
            <a:ext cx="11339068" cy="6884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nl-NL" sz="4100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Spaarlampen</a:t>
            </a:r>
          </a:p>
          <a:p>
            <a:pPr hangingPunct="1"/>
            <a:r>
              <a:rPr lang="nl-NL" sz="4100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Sluipverbruik</a:t>
            </a:r>
          </a:p>
          <a:p>
            <a:pPr hangingPunct="1"/>
            <a:r>
              <a:rPr lang="nl-NL" sz="4100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De wasdroger</a:t>
            </a:r>
          </a:p>
          <a:p>
            <a:pPr hangingPunct="1"/>
            <a:r>
              <a:rPr lang="nl-NL" sz="4100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Stadsverwarming</a:t>
            </a:r>
          </a:p>
          <a:p>
            <a:pPr hangingPunct="1"/>
            <a:r>
              <a:rPr lang="nl-NL" sz="4100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De keuken</a:t>
            </a:r>
          </a:p>
          <a:p>
            <a:pPr hangingPunct="1"/>
            <a:r>
              <a:rPr lang="nl-NL" sz="4100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Het broeikasaffect</a:t>
            </a:r>
          </a:p>
          <a:p>
            <a:pPr hangingPunct="1"/>
            <a:r>
              <a:rPr lang="nl-NL" sz="4100" dirty="0" err="1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Tochtstrips</a:t>
            </a:r>
            <a:endParaRPr lang="nl-NL" sz="4100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</p:txBody>
      </p:sp>
      <p:pic>
        <p:nvPicPr>
          <p:cNvPr id="3" name="Afbeelding 2" descr="Afbeelding met tekst, elektronica, compactdisk, cirkel&#10;&#10;Automatisch gegenereerde beschrijving">
            <a:extLst>
              <a:ext uri="{FF2B5EF4-FFF2-40B4-BE49-F238E27FC236}">
                <a16:creationId xmlns:a16="http://schemas.microsoft.com/office/drawing/2014/main" id="{2CDF97C1-944E-E547-C65A-15D9BF9C6F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3" r="1060" b="-1"/>
          <a:stretch/>
        </p:blipFill>
        <p:spPr>
          <a:xfrm>
            <a:off x="15971453" y="5533958"/>
            <a:ext cx="7206047" cy="6884411"/>
          </a:xfrm>
          <a:prstGeom prst="rect">
            <a:avLst/>
          </a:prstGeom>
          <a:effectLst/>
        </p:spPr>
      </p:pic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421506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3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Bekijk jullie onderwerpen op de interactieve plaat.</a:t>
            </a:r>
            <a:b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</a:b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Bekijk de filmpjes op: </a:t>
            </a:r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Schooltv</a:t>
            </a: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 - </a:t>
            </a:r>
            <a:r>
              <a:rPr lang="nl-NL" dirty="0">
                <a:latin typeface="Museo sans"/>
                <a:ea typeface="Calibri"/>
                <a:cs typeface="Calibri"/>
                <a:hlinkClick r:id="rId5"/>
              </a:rPr>
              <a:t>Energie in en rond het huis</a:t>
            </a:r>
            <a:r>
              <a:rPr lang="nl-NL" dirty="0">
                <a:latin typeface="Museo sans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Jullie hebben hier 15 minuten de tijd voor.</a:t>
            </a: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Maak een duo (met iemand die een ander onderwerp heeft)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pic>
        <p:nvPicPr>
          <p:cNvPr id="2" name="Onlinemedia 3" title="15 Minute Timer">
            <a:hlinkClick r:id="" action="ppaction://media"/>
            <a:extLst>
              <a:ext uri="{FF2B5EF4-FFF2-40B4-BE49-F238E27FC236}">
                <a16:creationId xmlns:a16="http://schemas.microsoft.com/office/drawing/2014/main" id="{0471A6E5-ED2F-5467-4E75-23A986E5FA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206499" y="7035131"/>
            <a:ext cx="4115309" cy="2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3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Kaartjes uitdelen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19204110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Haal bij de docent een kaartje met de vragen die bij jullie onderwerpen horen.</a:t>
            </a:r>
            <a:b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</a:br>
            <a:b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</a:b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Voorbeeld:</a:t>
            </a:r>
          </a:p>
        </p:txBody>
      </p:sp>
      <p:pic>
        <p:nvPicPr>
          <p:cNvPr id="2" name="Afbeelding 1" descr="Afbeelding met Container, bak, tekst, buitenshuis&#10;&#10;Automatisch gegenereerde beschrijving">
            <a:extLst>
              <a:ext uri="{FF2B5EF4-FFF2-40B4-BE49-F238E27FC236}">
                <a16:creationId xmlns:a16="http://schemas.microsoft.com/office/drawing/2014/main" id="{B0E42294-2A55-BD24-AC29-D75E5FA9D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499" y="7082011"/>
            <a:ext cx="9614595" cy="54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88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Afbeelding" descr="Afbeelding"/>
          <p:cNvPicPr>
            <a:picLocks noChangeAspect="1"/>
          </p:cNvPicPr>
          <p:nvPr/>
        </p:nvPicPr>
        <p:blipFill>
          <a:blip r:embed="rId2"/>
          <a:srcRect b="28137"/>
          <a:stretch>
            <a:fillRect/>
          </a:stretch>
        </p:blipFill>
        <p:spPr>
          <a:xfrm rot="10800000">
            <a:off x="-44054" y="-5204288"/>
            <a:ext cx="24472218" cy="931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285" y="-1105194"/>
            <a:ext cx="16032567" cy="293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Wereld 1 Welkom op het Westeraam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b="0" spc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r>
              <a:rPr dirty="0" err="1"/>
              <a:t>Wereld</a:t>
            </a:r>
            <a:r>
              <a:rPr dirty="0"/>
              <a:t> </a:t>
            </a:r>
            <a:r>
              <a:rPr lang="nl-NL" dirty="0"/>
              <a:t>5:</a:t>
            </a:r>
            <a:r>
              <a:rPr dirty="0"/>
              <a:t> </a:t>
            </a:r>
            <a:r>
              <a:rPr lang="nl-NL" dirty="0"/>
              <a:t>Energie, water &amp; veiligheid</a:t>
            </a:r>
            <a:endParaRPr dirty="0">
              <a:latin typeface="Museo Sans 500" panose="02000000000000000000" pitchFamily="2" charset="77"/>
            </a:endParaRPr>
          </a:p>
        </p:txBody>
      </p:sp>
      <p:sp>
        <p:nvSpPr>
          <p:cNvPr id="184" name="Uitleg wat we gaan doen"/>
          <p:cNvSpPr txBox="1">
            <a:spLocks noGrp="1"/>
          </p:cNvSpPr>
          <p:nvPr>
            <p:ph type="body" idx="21"/>
          </p:nvPr>
        </p:nvSpPr>
        <p:spPr>
          <a:xfrm>
            <a:off x="1206499" y="1636362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defTabSz="718184">
              <a:defRPr sz="5568" b="0">
                <a:solidFill>
                  <a:srgbClr val="E30613"/>
                </a:solidFill>
                <a:latin typeface="Museo Sans 700"/>
                <a:ea typeface="Museo Sans 700"/>
                <a:cs typeface="Museo Sans 700"/>
                <a:sym typeface="Museo Sans 700"/>
              </a:defRPr>
            </a:lvl1pPr>
          </a:lstStyle>
          <a:p>
            <a:pPr>
              <a:defRPr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Maak een </a:t>
            </a:r>
            <a:r>
              <a:rPr lang="nl-NL" dirty="0" err="1">
                <a:latin typeface="Museo Sans 700"/>
                <a:ea typeface="Museo Sans 700"/>
                <a:cs typeface="Museo Sans 700"/>
                <a:sym typeface="Museo Sans 700"/>
              </a:rPr>
              <a:t>mindmap</a:t>
            </a:r>
            <a:r>
              <a:rPr lang="nl-NL" dirty="0">
                <a:latin typeface="Museo Sans 700"/>
                <a:ea typeface="Museo Sans 700"/>
                <a:cs typeface="Museo Sans 700"/>
                <a:sym typeface="Museo Sans 700"/>
              </a:rPr>
              <a:t> van jullie onderwerpen</a:t>
            </a:r>
            <a:endParaRPr dirty="0">
              <a:latin typeface="Museo Sans 700"/>
              <a:ea typeface="Museo Sans 700"/>
              <a:cs typeface="Museo Sans 700"/>
              <a:sym typeface="Museo Sans 700"/>
            </a:endParaRPr>
          </a:p>
        </p:txBody>
      </p:sp>
      <p:sp>
        <p:nvSpPr>
          <p:cNvPr id="185" name="Lorem ipsum dolor sit am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</a:rPr>
              <a:t>Zo maak je een </a:t>
            </a:r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</a:rPr>
              <a:t>mindmap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</a:endParaRPr>
          </a:p>
          <a:p>
            <a:pPr marL="0" indent="0">
              <a:buNone/>
            </a:pPr>
            <a:r>
              <a:rPr lang="nl-NL" dirty="0">
                <a:latin typeface="Museo sans"/>
                <a:hlinkClick r:id="rId4"/>
              </a:rPr>
              <a:t>https://maken.wikiwijs.nl/93903?classId=9e5a7851-5de1-4457-bfe9-d4673a4d8c11#!page-2837113</a:t>
            </a:r>
            <a:r>
              <a:rPr lang="nl-NL" dirty="0">
                <a:latin typeface="Museo sans"/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Straks presenteren jullie je </a:t>
            </a:r>
            <a:r>
              <a:rPr lang="nl-NL" dirty="0" err="1">
                <a:solidFill>
                  <a:srgbClr val="E32013"/>
                </a:solidFill>
                <a:latin typeface="Museo Sans 500" panose="02000000000000000000" pitchFamily="50" charset="0"/>
                <a:cs typeface="Calibri"/>
              </a:rPr>
              <a:t>mindmap</a:t>
            </a:r>
            <a:endParaRPr lang="nl-NL" dirty="0">
              <a:solidFill>
                <a:srgbClr val="E32013"/>
              </a:solidFill>
              <a:latin typeface="Museo Sans 500" panose="02000000000000000000" pitchFamily="50" charset="0"/>
              <a:cs typeface="Calibri"/>
            </a:endParaRPr>
          </a:p>
        </p:txBody>
      </p:sp>
      <p:pic>
        <p:nvPicPr>
          <p:cNvPr id="186" name="logoHW.png" descr="logoH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7392" y="10054909"/>
            <a:ext cx="3837871" cy="487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iddel 1HW.png" descr="Middel 1H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4648" y="-4130018"/>
            <a:ext cx="9537974" cy="953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 descr="Afbeelding met tekst, poster, grafische vormgeving, tekenfilm&#10;&#10;Automatisch gegenereerde beschrijving">
            <a:extLst>
              <a:ext uri="{FF2B5EF4-FFF2-40B4-BE49-F238E27FC236}">
                <a16:creationId xmlns:a16="http://schemas.microsoft.com/office/drawing/2014/main" id="{E42ED7F6-9777-91B2-0144-000795EDA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90" y="0"/>
            <a:ext cx="5172192" cy="4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3D4530BF4147AB7B21D9A7FC991D" ma:contentTypeVersion="4" ma:contentTypeDescription="Een nieuw document maken." ma:contentTypeScope="" ma:versionID="6f2c881e493074f85335ead3b23235df">
  <xsd:schema xmlns:xsd="http://www.w3.org/2001/XMLSchema" xmlns:xs="http://www.w3.org/2001/XMLSchema" xmlns:p="http://schemas.microsoft.com/office/2006/metadata/properties" xmlns:ns2="7e6ee942-e6cd-46e4-aeb5-8540f6edc0ac" targetNamespace="http://schemas.microsoft.com/office/2006/metadata/properties" ma:root="true" ma:fieldsID="09f0bc0e4a68b68b40262951a578d169" ns2:_="">
    <xsd:import namespace="7e6ee942-e6cd-46e4-aeb5-8540f6edc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ee942-e6cd-46e4-aeb5-8540f6edc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2AD73-0BFB-4E59-A846-4E070C76EC6A}">
  <ds:schemaRefs>
    <ds:schemaRef ds:uri="http://schemas.microsoft.com/office/2006/metadata/properties"/>
    <ds:schemaRef ds:uri="http://schemas.microsoft.com/office/infopath/2007/PartnerControls"/>
    <ds:schemaRef ds:uri="9c7014da-4b1d-4a23-b062-ee5152892d1b"/>
    <ds:schemaRef ds:uri="ac1cf63b-4f7b-4b38-8a78-e5f868af3a69"/>
  </ds:schemaRefs>
</ds:datastoreItem>
</file>

<file path=customXml/itemProps2.xml><?xml version="1.0" encoding="utf-8"?>
<ds:datastoreItem xmlns:ds="http://schemas.openxmlformats.org/officeDocument/2006/customXml" ds:itemID="{75091FF2-69EF-45E4-A355-84959B84A8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17CAC-2D3C-48DE-A7C0-BD06F13675A0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562</Words>
  <Application>Microsoft Office PowerPoint</Application>
  <PresentationFormat>Aangepast</PresentationFormat>
  <Paragraphs>90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Helvetica Neue</vt:lpstr>
      <vt:lpstr>Helvetica Neue Medium</vt:lpstr>
      <vt:lpstr>Museo sans</vt:lpstr>
      <vt:lpstr>Museo Sans 500</vt:lpstr>
      <vt:lpstr>Museo Sans 700</vt:lpstr>
      <vt:lpstr>21_BasicWhite</vt:lpstr>
      <vt:lpstr>Jij maakt het verschil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  <vt:lpstr>Wereld 5: Energie, water &amp; veiligheid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Jij maakt het verschil</dc:title>
  <dc:creator>Marieke Peppelman</dc:creator>
  <cp:lastModifiedBy>Eline Nijland</cp:lastModifiedBy>
  <cp:revision>3</cp:revision>
  <dcterms:modified xsi:type="dcterms:W3CDTF">2024-06-05T13:03:22Z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0x0101002EB93D4530BF4147AB7B21D9A7FC991D</vt:lpwstr>
  </property>
</Properties>
</file>